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Funnel Display" pitchFamily="2" charset="0"/>
      <p:regular r:id="rId16"/>
    </p:embeddedFont>
    <p:embeddedFont>
      <p:font typeface="Funnel Sans" pitchFamily="2" charset="0"/>
      <p:regular r:id="rId17"/>
      <p:italic r:id="rId18"/>
    </p:embeddedFont>
  </p:embeddedFontLst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8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19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7892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49291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Water Access and Sanitation Conditions in Kakuma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20314"/>
            <a:ext cx="503122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Capstone Analysis | Python &amp; Tableau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513123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 comprehensive data-driven analysis of water accessibility and sanitation challenges facing one of the world's largest refugee settlements, using Python and Tableau for humanitarian insights.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74383"/>
            <a:ext cx="1026937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Water Access vs Sanitation 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106573"/>
            <a:ext cx="6185535" cy="347757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14761" y="20766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Key Findings: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315201" y="2667953"/>
            <a:ext cx="648509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dirty="0"/>
              <a:t>Longer distances associated with lower sanitation scores</a:t>
            </a:r>
          </a:p>
          <a:p>
            <a:r>
              <a:rPr lang="en-US" sz="2400" dirty="0"/>
              <a:t>More liters/person linked with better sanitation</a:t>
            </a:r>
          </a:p>
          <a:p>
            <a:r>
              <a:rPr lang="en-US" sz="2400" dirty="0"/>
              <a:t>Better access may drive improved hygiene</a:t>
            </a:r>
          </a:p>
        </p:txBody>
      </p:sp>
      <p:sp>
        <p:nvSpPr>
          <p:cNvPr id="6" name="Text 3"/>
          <p:cNvSpPr/>
          <p:nvPr/>
        </p:nvSpPr>
        <p:spPr>
          <a:xfrm>
            <a:off x="7614761" y="351770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7614761" y="436745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00"/>
              </a:lnSpc>
              <a:buSzPct val="100000"/>
            </a:pP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7315201" y="5951516"/>
            <a:ext cx="6485096" cy="1290532"/>
          </a:xfrm>
          <a:prstGeom prst="roundRect">
            <a:avLst>
              <a:gd name="adj" fmla="val 5638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077" y="5951517"/>
            <a:ext cx="299204" cy="23931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392597" y="5951516"/>
            <a:ext cx="5168384" cy="899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Recommendation:</a:t>
            </a:r>
            <a:r>
              <a:rPr lang="en-US" sz="18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Prioritize integrated water-sanitation interventions in kakuma1 , Kakuma 2 and Kalobeyei for maximum impact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11056C-B733-4729-CB26-C9B025DEDBD7}"/>
              </a:ext>
            </a:extLst>
          </p:cNvPr>
          <p:cNvSpPr txBox="1"/>
          <p:nvPr/>
        </p:nvSpPr>
        <p:spPr>
          <a:xfrm>
            <a:off x="1426463" y="1554512"/>
            <a:ext cx="810158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Target Zones  Kalobeyei, Kakuma 2, Kakuma 1 for water and sanitation interventions</a:t>
            </a:r>
          </a:p>
          <a:p>
            <a:r>
              <a:rPr lang="en-US" sz="2800" dirty="0"/>
              <a:t>Expand boreholes and piped systems to improve water stand</a:t>
            </a:r>
          </a:p>
          <a:p>
            <a:r>
              <a:rPr lang="en-US" sz="2800" dirty="0"/>
              <a:t>Promote household/shared latrines and hygiene education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8897FF-2D49-5E89-F414-1690688D8EA4}"/>
              </a:ext>
            </a:extLst>
          </p:cNvPr>
          <p:cNvSpPr txBox="1"/>
          <p:nvPr/>
        </p:nvSpPr>
        <p:spPr>
          <a:xfrm>
            <a:off x="2473377" y="1139252"/>
            <a:ext cx="412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/>
              <a:t>Key Recommendations</a:t>
            </a:r>
            <a:endParaRPr lang="en-KE" sz="3200" u="sng" dirty="0"/>
          </a:p>
        </p:txBody>
      </p:sp>
    </p:spTree>
    <p:extLst>
      <p:ext uri="{BB962C8B-B14F-4D97-AF65-F5344CB8AC3E}">
        <p14:creationId xmlns:p14="http://schemas.microsoft.com/office/powerpoint/2010/main" val="3237921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EF26F5-CF7D-DA07-C969-23BDB9F77F7C}"/>
              </a:ext>
            </a:extLst>
          </p:cNvPr>
          <p:cNvSpPr txBox="1"/>
          <p:nvPr/>
        </p:nvSpPr>
        <p:spPr>
          <a:xfrm>
            <a:off x="1768839" y="1319134"/>
            <a:ext cx="974234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Missing/incomplete sanitation data in some zones</a:t>
            </a:r>
          </a:p>
          <a:p>
            <a:r>
              <a:rPr lang="en-US" sz="3600" dirty="0"/>
              <a:t>No time series — cannot assess change over time</a:t>
            </a:r>
          </a:p>
          <a:p>
            <a:r>
              <a:rPr lang="en-US" sz="3600" dirty="0"/>
              <a:t>Future work: integrate health outcomes and trends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079A74-2B2F-350F-A1C1-6895BC03A52B}"/>
              </a:ext>
            </a:extLst>
          </p:cNvPr>
          <p:cNvSpPr txBox="1"/>
          <p:nvPr/>
        </p:nvSpPr>
        <p:spPr>
          <a:xfrm>
            <a:off x="3043003" y="824459"/>
            <a:ext cx="5951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Limitations &amp; Future Work</a:t>
            </a:r>
            <a:endParaRPr lang="en-KE" sz="4000" b="1" dirty="0"/>
          </a:p>
        </p:txBody>
      </p:sp>
    </p:spTree>
    <p:extLst>
      <p:ext uri="{BB962C8B-B14F-4D97-AF65-F5344CB8AC3E}">
        <p14:creationId xmlns:p14="http://schemas.microsoft.com/office/powerpoint/2010/main" val="1579767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4CF0CF-ED85-DF8A-DA55-FDE58FE4D0D4}"/>
              </a:ext>
            </a:extLst>
          </p:cNvPr>
          <p:cNvSpPr txBox="1"/>
          <p:nvPr/>
        </p:nvSpPr>
        <p:spPr>
          <a:xfrm>
            <a:off x="1349115" y="2338466"/>
            <a:ext cx="1138952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Marked disparities in water access and sanitation</a:t>
            </a:r>
          </a:p>
          <a:p>
            <a:r>
              <a:rPr lang="en-US" sz="3600" dirty="0"/>
              <a:t>Zones with poor access often suffer poor sanitation too</a:t>
            </a:r>
          </a:p>
          <a:p>
            <a:r>
              <a:rPr lang="en-US" sz="3600" dirty="0"/>
              <a:t>Data-driven insights can guide targeted humanitarian 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0669A-31D8-58DF-317B-3681495B4CA0}"/>
              </a:ext>
            </a:extLst>
          </p:cNvPr>
          <p:cNvSpPr txBox="1"/>
          <p:nvPr/>
        </p:nvSpPr>
        <p:spPr>
          <a:xfrm>
            <a:off x="4991725" y="1409075"/>
            <a:ext cx="2593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Conclusion</a:t>
            </a:r>
            <a:endParaRPr lang="en-KE" sz="4000" dirty="0"/>
          </a:p>
        </p:txBody>
      </p:sp>
    </p:spTree>
    <p:extLst>
      <p:ext uri="{BB962C8B-B14F-4D97-AF65-F5344CB8AC3E}">
        <p14:creationId xmlns:p14="http://schemas.microsoft.com/office/powerpoint/2010/main" val="2046966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2922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Objectives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970967"/>
            <a:ext cx="4158734" cy="3829288"/>
          </a:xfrm>
          <a:prstGeom prst="roundRect">
            <a:avLst>
              <a:gd name="adj" fmla="val 3821"/>
            </a:avLst>
          </a:prstGeom>
          <a:solidFill>
            <a:srgbClr val="FAF5EB"/>
          </a:solidFill>
          <a:ln/>
        </p:spPr>
      </p:sp>
      <p:sp>
        <p:nvSpPr>
          <p:cNvPr id="4" name="Shape 2"/>
          <p:cNvSpPr/>
          <p:nvPr/>
        </p:nvSpPr>
        <p:spPr>
          <a:xfrm>
            <a:off x="837724" y="2940487"/>
            <a:ext cx="4158734" cy="121920"/>
          </a:xfrm>
          <a:prstGeom prst="roundRect">
            <a:avLst>
              <a:gd name="adj" fmla="val 82464"/>
            </a:avLst>
          </a:prstGeom>
          <a:solidFill>
            <a:srgbClr val="3371A5"/>
          </a:solidFill>
          <a:ln/>
        </p:spPr>
      </p:sp>
      <p:sp>
        <p:nvSpPr>
          <p:cNvPr id="5" name="Shape 3"/>
          <p:cNvSpPr/>
          <p:nvPr/>
        </p:nvSpPr>
        <p:spPr>
          <a:xfrm>
            <a:off x="2557998" y="2611993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3371A5"/>
          </a:solidFill>
          <a:ln/>
        </p:spPr>
      </p:sp>
      <p:sp>
        <p:nvSpPr>
          <p:cNvPr id="6" name="Text 4"/>
          <p:cNvSpPr/>
          <p:nvPr/>
        </p:nvSpPr>
        <p:spPr>
          <a:xfrm>
            <a:off x="2773382" y="2791539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</a:t>
            </a:r>
            <a:endParaRPr lang="en-US" sz="2250" dirty="0"/>
          </a:p>
        </p:txBody>
      </p:sp>
      <p:sp>
        <p:nvSpPr>
          <p:cNvPr id="7" name="Text 5"/>
          <p:cNvSpPr/>
          <p:nvPr/>
        </p:nvSpPr>
        <p:spPr>
          <a:xfrm>
            <a:off x="1107519" y="3569375"/>
            <a:ext cx="29151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Analyze Water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07519" y="4064913"/>
            <a:ext cx="361914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Measure average distance to water sources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7519" y="4914662"/>
            <a:ext cx="361914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Quantify liters per person per day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107519" y="5764411"/>
            <a:ext cx="361914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Assess collection frequency and time burden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5235773" y="2970967"/>
            <a:ext cx="4158734" cy="3829288"/>
          </a:xfrm>
          <a:prstGeom prst="roundRect">
            <a:avLst>
              <a:gd name="adj" fmla="val 3821"/>
            </a:avLst>
          </a:prstGeom>
          <a:solidFill>
            <a:srgbClr val="FAF5EB"/>
          </a:solidFill>
          <a:ln/>
        </p:spPr>
      </p:sp>
      <p:sp>
        <p:nvSpPr>
          <p:cNvPr id="12" name="Shape 10"/>
          <p:cNvSpPr/>
          <p:nvPr/>
        </p:nvSpPr>
        <p:spPr>
          <a:xfrm>
            <a:off x="5235773" y="2940487"/>
            <a:ext cx="4158734" cy="121920"/>
          </a:xfrm>
          <a:prstGeom prst="roundRect">
            <a:avLst>
              <a:gd name="adj" fmla="val 82464"/>
            </a:avLst>
          </a:prstGeom>
          <a:solidFill>
            <a:srgbClr val="3371A5"/>
          </a:solidFill>
          <a:ln/>
        </p:spPr>
      </p:sp>
      <p:sp>
        <p:nvSpPr>
          <p:cNvPr id="13" name="Shape 11"/>
          <p:cNvSpPr/>
          <p:nvPr/>
        </p:nvSpPr>
        <p:spPr>
          <a:xfrm>
            <a:off x="6956048" y="2611993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3371A5"/>
          </a:solidFill>
          <a:ln/>
        </p:spPr>
      </p:sp>
      <p:sp>
        <p:nvSpPr>
          <p:cNvPr id="14" name="Text 12"/>
          <p:cNvSpPr/>
          <p:nvPr/>
        </p:nvSpPr>
        <p:spPr>
          <a:xfrm>
            <a:off x="7171432" y="2791539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</a:t>
            </a:r>
            <a:endParaRPr lang="en-US" sz="2250" dirty="0"/>
          </a:p>
        </p:txBody>
      </p:sp>
      <p:sp>
        <p:nvSpPr>
          <p:cNvPr id="15" name="Text 13"/>
          <p:cNvSpPr/>
          <p:nvPr/>
        </p:nvSpPr>
        <p:spPr>
          <a:xfrm>
            <a:off x="5505569" y="3569375"/>
            <a:ext cx="361914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Assess Standard Compliance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505569" y="4416862"/>
            <a:ext cx="361914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Evaluate household compliance with the humanitarian minimum water standard of 20 liters per person per day across different zones.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9633823" y="2970967"/>
            <a:ext cx="4158853" cy="3829288"/>
          </a:xfrm>
          <a:prstGeom prst="roundRect">
            <a:avLst>
              <a:gd name="adj" fmla="val 3821"/>
            </a:avLst>
          </a:prstGeom>
          <a:solidFill>
            <a:srgbClr val="FAF5EB"/>
          </a:solidFill>
          <a:ln/>
        </p:spPr>
      </p:sp>
      <p:sp>
        <p:nvSpPr>
          <p:cNvPr id="18" name="Shape 16"/>
          <p:cNvSpPr/>
          <p:nvPr/>
        </p:nvSpPr>
        <p:spPr>
          <a:xfrm>
            <a:off x="9633823" y="2940487"/>
            <a:ext cx="4158853" cy="121920"/>
          </a:xfrm>
          <a:prstGeom prst="roundRect">
            <a:avLst>
              <a:gd name="adj" fmla="val 82464"/>
            </a:avLst>
          </a:prstGeom>
          <a:solidFill>
            <a:srgbClr val="3371A5"/>
          </a:solidFill>
          <a:ln/>
        </p:spPr>
      </p:sp>
      <p:sp>
        <p:nvSpPr>
          <p:cNvPr id="19" name="Shape 17"/>
          <p:cNvSpPr/>
          <p:nvPr/>
        </p:nvSpPr>
        <p:spPr>
          <a:xfrm>
            <a:off x="11354217" y="2611993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3371A5"/>
          </a:solidFill>
          <a:ln/>
        </p:spPr>
      </p:sp>
      <p:sp>
        <p:nvSpPr>
          <p:cNvPr id="20" name="Text 18"/>
          <p:cNvSpPr/>
          <p:nvPr/>
        </p:nvSpPr>
        <p:spPr>
          <a:xfrm>
            <a:off x="11569601" y="2791539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3</a:t>
            </a:r>
            <a:endParaRPr lang="en-US" sz="2250" dirty="0"/>
          </a:p>
        </p:txBody>
      </p:sp>
      <p:sp>
        <p:nvSpPr>
          <p:cNvPr id="21" name="Text 19"/>
          <p:cNvSpPr/>
          <p:nvPr/>
        </p:nvSpPr>
        <p:spPr>
          <a:xfrm>
            <a:off x="9903619" y="35693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Evaluate Sanitation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9903619" y="4064913"/>
            <a:ext cx="3619262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Map sanitation conditions throughout the camp, identifying areas with poor, moderate, and adequate sanitation infrastructure.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978" y="612815"/>
            <a:ext cx="4195167" cy="524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Methodology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978" y="1605201"/>
            <a:ext cx="6317813" cy="631781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0228" y="1605201"/>
            <a:ext cx="891421" cy="13674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09886" y="1783437"/>
            <a:ext cx="2097524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 Preparation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8609886" y="2223849"/>
            <a:ext cx="5248156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Cleaned and standardized raw data using Python (Anaconda, Pandas)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0228" y="2972633"/>
            <a:ext cx="891421" cy="10821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609886" y="3150870"/>
            <a:ext cx="2097524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Missing Values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8609886" y="3591282"/>
            <a:ext cx="5248156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Categorical → 'unknown', numerical → median imputation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0228" y="4054793"/>
            <a:ext cx="891421" cy="10821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609886" y="4233029"/>
            <a:ext cx="2097524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Feature Engineering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8609886" y="4673441"/>
            <a:ext cx="5248156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Created distance bins and water sufficiency flag (20L/person/day)</a:t>
            </a:r>
            <a:endParaRPr lang="en-US" sz="1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0228" y="5136952"/>
            <a:ext cx="891421" cy="10821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609886" y="5315188"/>
            <a:ext cx="2097524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Aggregation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8609886" y="5755600"/>
            <a:ext cx="5248156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Encoded sanitation scores; grouped data by Zone for analysis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108192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0087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Dataset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dataset contains comprehensive household-level water access and sanitation metrics across different zones of Kakuma, enabling detailed spatial and demographic analysis of humanitarian conditions.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6277" y="0"/>
            <a:ext cx="6324123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087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Dashboard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Our interactive Tableau dashboard integrates geospatial mapping with key performance indicators, allowing humanitarian workers to identify priority intervention areas at a glance.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75316"/>
            <a:ext cx="796421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Sanitation Conditions by Zone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853690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Our analysis revealed significant disparities in sanitation conditions across different zones: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8351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Zones with worst sanitation scores showed alarmingly high rates of open defecation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68487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Zone-specific patterns indicate infrastructure gaps requiring targeted interventions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534620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Correlation between household density and sanitation deterioration</a:t>
            </a:r>
            <a:endParaRPr lang="en-US" sz="18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rcRect l="15678" t="60294" r="58874" b="-1"/>
          <a:stretch/>
        </p:blipFill>
        <p:spPr>
          <a:xfrm>
            <a:off x="7465102" y="2853690"/>
            <a:ext cx="6477476" cy="47810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4628" y="655915"/>
            <a:ext cx="8215432" cy="631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Average Water Collection Distance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28" y="1850588"/>
            <a:ext cx="6218753" cy="34962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4638" y="1957864"/>
            <a:ext cx="2975253" cy="708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1.2km</a:t>
            </a:r>
            <a:endParaRPr lang="en-US" sz="5550" dirty="0"/>
          </a:p>
        </p:txBody>
      </p:sp>
      <p:sp>
        <p:nvSpPr>
          <p:cNvPr id="5" name="Text 2"/>
          <p:cNvSpPr/>
          <p:nvPr/>
        </p:nvSpPr>
        <p:spPr>
          <a:xfrm>
            <a:off x="7809667" y="2934414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Overall Average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584638" y="3464600"/>
            <a:ext cx="2975253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Average distance residents travel to collect water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0828139" y="1957864"/>
            <a:ext cx="2975253" cy="708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&gt;1.3km</a:t>
            </a:r>
            <a:endParaRPr lang="en-US" sz="5550" dirty="0"/>
          </a:p>
        </p:txBody>
      </p:sp>
      <p:sp>
        <p:nvSpPr>
          <p:cNvPr id="8" name="Text 5"/>
          <p:cNvSpPr/>
          <p:nvPr/>
        </p:nvSpPr>
        <p:spPr>
          <a:xfrm>
            <a:off x="11053167" y="2934414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Zones Kalobeyei and  Kakuma 2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828139" y="3464600"/>
            <a:ext cx="2975253" cy="1030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Longest average distances, exceeding WHO recommendations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9206389" y="5138618"/>
            <a:ext cx="2975253" cy="708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3hrs</a:t>
            </a:r>
            <a:endParaRPr lang="en-US" sz="5550" dirty="0"/>
          </a:p>
        </p:txBody>
      </p:sp>
      <p:sp>
        <p:nvSpPr>
          <p:cNvPr id="11" name="Text 8"/>
          <p:cNvSpPr/>
          <p:nvPr/>
        </p:nvSpPr>
        <p:spPr>
          <a:xfrm>
            <a:off x="9431417" y="6115169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Daily Time Burden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206389" y="6645354"/>
            <a:ext cx="2975253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Average time spent on water collection activities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39334"/>
            <a:ext cx="700111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Water Sufficiency Analysis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671524"/>
            <a:ext cx="6185535" cy="347757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614761" y="2671524"/>
            <a:ext cx="6185535" cy="1400175"/>
          </a:xfrm>
          <a:prstGeom prst="roundRect">
            <a:avLst>
              <a:gd name="adj" fmla="val 7181"/>
            </a:avLst>
          </a:prstGeom>
          <a:solidFill>
            <a:srgbClr val="FCF2B5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077" y="3035498"/>
            <a:ext cx="299204" cy="23931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92597" y="2970609"/>
            <a:ext cx="516838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Humanitarian Crisis:</a:t>
            </a:r>
            <a:r>
              <a:rPr lang="en-US" sz="18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No households meeting the minimum standard of 20L/person/day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7614761" y="4340900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Sphere standard: 20L/person/day is the humanitarian threshold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7614761" y="519064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Kalobeyei and KK2 regions have the lowest sufficiency levels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7614761" y="6040398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Water scarcity directly impacts health, hygiene, and cooking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21769"/>
            <a:ext cx="5843349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Water Source Distribution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837724" y="1954173"/>
            <a:ext cx="6229350" cy="1606034"/>
          </a:xfrm>
          <a:prstGeom prst="roundRect">
            <a:avLst>
              <a:gd name="adj" fmla="val 6832"/>
            </a:avLst>
          </a:prstGeom>
          <a:solidFill>
            <a:srgbClr val="FAF5EB"/>
          </a:solidFill>
          <a:ln w="22860">
            <a:solidFill>
              <a:srgbClr val="D5CDB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14864" y="1954173"/>
            <a:ext cx="91440" cy="1606034"/>
          </a:xfrm>
          <a:prstGeom prst="roundRect">
            <a:avLst>
              <a:gd name="adj" fmla="val 93459"/>
            </a:avLst>
          </a:prstGeom>
          <a:solidFill>
            <a:srgbClr val="3371A5"/>
          </a:solidFill>
          <a:ln/>
        </p:spPr>
      </p:sp>
      <p:sp>
        <p:nvSpPr>
          <p:cNvPr id="5" name="Text 3"/>
          <p:cNvSpPr/>
          <p:nvPr/>
        </p:nvSpPr>
        <p:spPr>
          <a:xfrm>
            <a:off x="1132523" y="2180392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Boreholes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132523" y="2682954"/>
            <a:ext cx="5708333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Most common water source across all zones, but variable reliability and quality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37724" y="3763566"/>
            <a:ext cx="6229350" cy="1606034"/>
          </a:xfrm>
          <a:prstGeom prst="roundRect">
            <a:avLst>
              <a:gd name="adj" fmla="val 6832"/>
            </a:avLst>
          </a:prstGeom>
          <a:solidFill>
            <a:srgbClr val="FAF5EB"/>
          </a:solidFill>
          <a:ln w="22860">
            <a:solidFill>
              <a:srgbClr val="D5CDBE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814864" y="3763566"/>
            <a:ext cx="91440" cy="1606034"/>
          </a:xfrm>
          <a:prstGeom prst="roundRect">
            <a:avLst>
              <a:gd name="adj" fmla="val 93459"/>
            </a:avLst>
          </a:prstGeom>
          <a:solidFill>
            <a:srgbClr val="3371A5"/>
          </a:solidFill>
          <a:ln/>
        </p:spPr>
      </p:sp>
      <p:sp>
        <p:nvSpPr>
          <p:cNvPr id="9" name="Text 7"/>
          <p:cNvSpPr/>
          <p:nvPr/>
        </p:nvSpPr>
        <p:spPr>
          <a:xfrm>
            <a:off x="1132523" y="3989784"/>
            <a:ext cx="3024188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Tap Stands &amp; Water Trucks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132523" y="4492347"/>
            <a:ext cx="5708333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Most efficient delivery methods, providing highest liters/person/day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37724" y="5572958"/>
            <a:ext cx="6229350" cy="1606034"/>
          </a:xfrm>
          <a:prstGeom prst="roundRect">
            <a:avLst>
              <a:gd name="adj" fmla="val 6832"/>
            </a:avLst>
          </a:prstGeom>
          <a:solidFill>
            <a:srgbClr val="FAF5EB"/>
          </a:solidFill>
          <a:ln w="22860">
            <a:solidFill>
              <a:srgbClr val="D5CDBE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14864" y="5572958"/>
            <a:ext cx="91440" cy="1606034"/>
          </a:xfrm>
          <a:prstGeom prst="roundRect">
            <a:avLst>
              <a:gd name="adj" fmla="val 93459"/>
            </a:avLst>
          </a:prstGeom>
          <a:solidFill>
            <a:srgbClr val="3371A5"/>
          </a:solidFill>
          <a:ln/>
        </p:spPr>
      </p:sp>
      <p:sp>
        <p:nvSpPr>
          <p:cNvPr id="13" name="Text 11"/>
          <p:cNvSpPr/>
          <p:nvPr/>
        </p:nvSpPr>
        <p:spPr>
          <a:xfrm>
            <a:off x="1132523" y="5799177"/>
            <a:ext cx="334803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Rivers &amp; Unimproved Sources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132523" y="6301740"/>
            <a:ext cx="5708333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Showed lowest liters/person/day and highest contamination risk</a:t>
            </a:r>
            <a:endParaRPr lang="en-US" sz="160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946" y="1954173"/>
            <a:ext cx="6229350" cy="35022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535</Words>
  <Application>Microsoft Macintosh PowerPoint</Application>
  <PresentationFormat>Custom</PresentationFormat>
  <Paragraphs>83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Funnel Display</vt:lpstr>
      <vt:lpstr>Arial</vt:lpstr>
      <vt:lpstr>Funnel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aterdeng88@gmail.com</cp:lastModifiedBy>
  <cp:revision>5</cp:revision>
  <dcterms:created xsi:type="dcterms:W3CDTF">2025-07-23T13:34:57Z</dcterms:created>
  <dcterms:modified xsi:type="dcterms:W3CDTF">2025-07-24T07:34:48Z</dcterms:modified>
</cp:coreProperties>
</file>